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467" autoAdjust="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757FF-01BA-4C74-B174-8BA2B4439773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4D2AC8-1ADC-4228-82BB-EDAB5CBCBB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5845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D2AC8-1ADC-4228-82BB-EDAB5CBCBBB0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7970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4D2AC8-1ADC-4228-82BB-EDAB5CBCBBB0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4674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93CE869-891B-4CFB-BCDC-A5A16659D838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C7E5AF5-029E-4430-A36B-8A213F41DC57}" type="datetimeFigureOut">
              <a:rPr lang="es-MX" smtClean="0"/>
              <a:t>22/05/2026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1916832"/>
            <a:ext cx="7992888" cy="2808312"/>
          </a:xfrm>
        </p:spPr>
        <p:txBody>
          <a:bodyPr>
            <a:noAutofit/>
          </a:bodyPr>
          <a:lstStyle/>
          <a:p>
            <a:pPr algn="ctr"/>
            <a:r>
              <a:rPr lang="es-MX" sz="4400" b="1" dirty="0" smtClean="0"/>
              <a:t>NORMA PARA LA DIFUSIÓN A LA CIUDADANÍA DE LA LEY DE INGRESOS Y DEL PRESUPUESTO DE EGRESOS</a:t>
            </a:r>
            <a:endParaRPr lang="es-MX" sz="44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47864" y="5733256"/>
            <a:ext cx="4928592" cy="697632"/>
          </a:xfrm>
        </p:spPr>
        <p:txBody>
          <a:bodyPr>
            <a:normAutofit/>
          </a:bodyPr>
          <a:lstStyle/>
          <a:p>
            <a:pPr algn="r"/>
            <a:r>
              <a:rPr lang="es-MX" sz="2400" b="1" dirty="0" smtClean="0">
                <a:solidFill>
                  <a:schemeClr val="tx1"/>
                </a:solidFill>
                <a:latin typeface="Baskerville Old Face" pitchFamily="18" charset="0"/>
              </a:rPr>
              <a:t>MUNICIPIO DE VENADO, S.L.P</a:t>
            </a:r>
            <a:endParaRPr lang="es-MX" sz="24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pic>
        <p:nvPicPr>
          <p:cNvPr id="1027" name="Picture 3" descr="C:\Users\tesoreriaa\Downloads\LOGO OCT.2024\LOGO_VENADO_BISEL_TRAZO_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2932975" cy="121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39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372167"/>
            <a:ext cx="7620000" cy="1143000"/>
          </a:xfrm>
        </p:spPr>
        <p:txBody>
          <a:bodyPr>
            <a:normAutofit/>
          </a:bodyPr>
          <a:lstStyle/>
          <a:p>
            <a:r>
              <a:rPr lang="es-MX" b="1" dirty="0" smtClean="0">
                <a:latin typeface="+mn-lt"/>
              </a:rPr>
              <a:t>FUNDAMENTO LEGAL</a:t>
            </a:r>
            <a:endParaRPr lang="es-MX" b="1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492896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es-MX" sz="2400" dirty="0" smtClean="0"/>
              <a:t>Con fundamento en el articulo 62 de </a:t>
            </a:r>
            <a:r>
              <a:rPr lang="es-MX" sz="2400" dirty="0"/>
              <a:t>la Ley General de Contabilidad </a:t>
            </a:r>
            <a:r>
              <a:rPr lang="es-MX" sz="2400" dirty="0" smtClean="0"/>
              <a:t>Gubernamental. </a:t>
            </a:r>
            <a:r>
              <a:rPr lang="es-MX" sz="2400" dirty="0"/>
              <a:t>Los entes públicos elaborarán y difundirán en sus respectivas páginas de Internet documentos dirigidos a la ciudadanía que expliquen, de manera sencilla y en formatos accesibles, el contenido de la información financiera a que se refiere el artículo </a:t>
            </a:r>
            <a:r>
              <a:rPr lang="es-MX" sz="2400" dirty="0" smtClean="0"/>
              <a:t>anterior. </a:t>
            </a:r>
            <a:r>
              <a:rPr lang="es-MX" sz="2400" dirty="0"/>
              <a:t>publicado en el Diario Oficial de la Federación el 12 de noviembre de </a:t>
            </a:r>
            <a:r>
              <a:rPr lang="es-MX" sz="2400" dirty="0" smtClean="0"/>
              <a:t>2012.</a:t>
            </a:r>
            <a:endParaRPr lang="es-MX" sz="2400" dirty="0"/>
          </a:p>
        </p:txBody>
      </p:sp>
      <p:pic>
        <p:nvPicPr>
          <p:cNvPr id="4" name="Picture 3" descr="C:\Users\tesoreriaa\Downloads\LOGO OCT.2024\LOGO_VENADO_BISEL_TRAZO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860967" cy="118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BIENVENIDO AL PORTAL DE CONTABILIDAD – Tribunal de Justicia Administrativa  del Estado de Guerrer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5" y="404665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475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07816" y="1052736"/>
            <a:ext cx="7620000" cy="1143000"/>
          </a:xfrm>
        </p:spPr>
        <p:txBody>
          <a:bodyPr>
            <a:normAutofit/>
          </a:bodyPr>
          <a:lstStyle/>
          <a:p>
            <a:r>
              <a:rPr lang="es-MX" sz="4000" b="1" dirty="0" smtClean="0"/>
              <a:t>ESTRUCTURA Y CONTENIDO</a:t>
            </a:r>
            <a:endParaRPr lang="es-MX" sz="40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167143"/>
              </p:ext>
            </p:extLst>
          </p:nvPr>
        </p:nvGraphicFramePr>
        <p:xfrm>
          <a:off x="179512" y="2060848"/>
          <a:ext cx="8208912" cy="447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8432"/>
                <a:gridCol w="4320480"/>
              </a:tblGrid>
              <a:tr h="382136">
                <a:tc>
                  <a:txBody>
                    <a:bodyPr/>
                    <a:lstStyle/>
                    <a:p>
                      <a:r>
                        <a:rPr lang="es-MX" sz="2000" dirty="0" smtClean="0">
                          <a:solidFill>
                            <a:schemeClr val="tx1"/>
                          </a:solidFill>
                        </a:rPr>
                        <a:t>APARTADOS</a:t>
                      </a:r>
                      <a:r>
                        <a:rPr lang="es-MX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s-MX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000" dirty="0" smtClean="0">
                          <a:solidFill>
                            <a:schemeClr val="tx1"/>
                          </a:solidFill>
                        </a:rPr>
                        <a:t>CONSIDERACIONES </a:t>
                      </a:r>
                      <a:endParaRPr lang="es-MX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58224">
                <a:tc>
                  <a:txBody>
                    <a:bodyPr/>
                    <a:lstStyle/>
                    <a:p>
                      <a:r>
                        <a:rPr lang="es-MX" dirty="0" smtClean="0"/>
                        <a:t>¿Qué es la Ley de Ingresos y cuál es su importancia?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Es el decreto aprobado por el Congreso del Estado y que contiene las cantidades, por conceptos de Impuestos, Derechos, Contribuciones por Mejoras, Productos, Aprovechamientos, Participaciones y Aportaciones Federales, Transferencias, Asignaciones, que el municipio tiene derecho a cobrar (ingresos propios) o recibir (de la federación) durante un año de calendario.</a:t>
                      </a:r>
                    </a:p>
                  </a:txBody>
                  <a:tcPr/>
                </a:tc>
              </a:tr>
              <a:tr h="1224136">
                <a:tc>
                  <a:txBody>
                    <a:bodyPr/>
                    <a:lstStyle/>
                    <a:p>
                      <a:r>
                        <a:rPr lang="es-MX" dirty="0" smtClean="0"/>
                        <a:t>¿De dónde obtienen los gobiernos sus ingresos?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Impuestos, Derechos, Contribuciones por Mejoras, Productos, Aprovechamientos, Participaciones y Aportaciones Federales. 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6 Imagen" descr="Signo De Interrogación Pregunta - Imagen gratis en Pixabay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839" y="3717032"/>
            <a:ext cx="1512168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8 Imagen" descr="Cuánto dinero hace falta para empezar a invertir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815428"/>
            <a:ext cx="1348271" cy="91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3" descr="C:\Users\tesoreriaa\Downloads\LOGO OCT.2024\LOGO_VENADO_BISEL_TRAZO_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16" y="27725"/>
            <a:ext cx="2932975" cy="121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92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1096247"/>
              </p:ext>
            </p:extLst>
          </p:nvPr>
        </p:nvGraphicFramePr>
        <p:xfrm>
          <a:off x="11970" y="1241041"/>
          <a:ext cx="8352928" cy="594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12330"/>
                <a:gridCol w="5840598"/>
              </a:tblGrid>
              <a:tr h="370840">
                <a:tc>
                  <a:txBody>
                    <a:bodyPr/>
                    <a:lstStyle/>
                    <a:p>
                      <a:r>
                        <a:rPr lang="es-MX" b="0" dirty="0" smtClean="0">
                          <a:solidFill>
                            <a:schemeClr val="tx1"/>
                          </a:solidFill>
                        </a:rPr>
                        <a:t>¿Qué es el Presupuesto de Egresos y cuál es su importancia?</a:t>
                      </a:r>
                      <a:endParaRPr lang="es-MX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dirty="0" smtClean="0">
                          <a:solidFill>
                            <a:schemeClr val="tx1"/>
                          </a:solidFill>
                        </a:rPr>
                        <a:t>Es un documento aprobado por el H. Cabildo del Municipio, en el que se estiman los importes que se destinaran a cubrir los servicios del ayuntamiento, las obras públicas, los diversos programas de apoyos sociales y pago de deuda. Dicho documento tiene una vigencia de un año calendario.</a:t>
                      </a:r>
                      <a:endParaRPr lang="es-MX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b="0" dirty="0" smtClean="0"/>
                        <a:t>¿En qué se gasta?</a:t>
                      </a:r>
                      <a:endParaRPr lang="es-MX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MX" b="1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MX" b="1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s-MX" b="1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MX" b="0" dirty="0" smtClean="0"/>
                        <a:t>el pago de las prestaciones laborales de los funcionarios públicos. 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MX" b="0" dirty="0" smtClean="0"/>
                        <a:t>Materiales y suministros: compra de materiales para el desempeño de actividades administrativas.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MX" b="0" dirty="0" smtClean="0"/>
                        <a:t>Servicios generales: cubrir el gasto del mantenimiento a jardines y lugares públicos.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MX" b="0" dirty="0" smtClean="0"/>
                        <a:t>Transferencias, asignaciones, subsidios y otras ayudas: Apoyos sociales a la población de escasos recursos.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MX" b="0" dirty="0" smtClean="0"/>
                        <a:t>Bienes muebles, inmuebles e intangibles: Asignaciones destinadas a la adquisición de bienes muebles para otorgar un mejor servicio a la ciudadanía.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MX" b="0" dirty="0" smtClean="0"/>
                        <a:t>Inversión pública: obras públicas. 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s-MX" b="0" dirty="0" smtClean="0"/>
                        <a:t>Deuda pública: el pago de deuda, otorgada a largo plazo.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3" descr="C:\Users\tesoreriaa\Downloads\LOGO OCT.2024\LOGO_VENADO_BISEL_TRAZO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16" y="27725"/>
            <a:ext cx="2932975" cy="121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5 Imagen" descr="41.100+ Gastos Personales Ilustraciones de Stock, gráficos vectoriales  libres de derechos y clip art - iStock | Finanzas personal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717032"/>
            <a:ext cx="2304256" cy="13681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420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6909458"/>
              </p:ext>
            </p:extLst>
          </p:nvPr>
        </p:nvGraphicFramePr>
        <p:xfrm>
          <a:off x="251520" y="1700809"/>
          <a:ext cx="8075240" cy="3811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037620"/>
                <a:gridCol w="4037620"/>
              </a:tblGrid>
              <a:tr h="1800200">
                <a:tc>
                  <a:txBody>
                    <a:bodyPr/>
                    <a:lstStyle/>
                    <a:p>
                      <a:r>
                        <a:rPr lang="es-MX" b="0" dirty="0" smtClean="0">
                          <a:solidFill>
                            <a:schemeClr val="tx1"/>
                          </a:solidFill>
                        </a:rPr>
                        <a:t>¿Para qué se gasta?</a:t>
                      </a:r>
                      <a:endParaRPr lang="es-MX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dirty="0" smtClean="0">
                          <a:solidFill>
                            <a:schemeClr val="tx1"/>
                          </a:solidFill>
                        </a:rPr>
                        <a:t>Mejorar la vida de la población; así como disminuyendo el rezago social y la pobreza, fomentando la prevención del delito y procuración de la justicia, y, produciendo el bienestar en el medio rural y urbano.</a:t>
                      </a:r>
                      <a:endParaRPr lang="es-MX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86515">
                <a:tc>
                  <a:txBody>
                    <a:bodyPr/>
                    <a:lstStyle/>
                    <a:p>
                      <a:r>
                        <a:rPr lang="es-MX" b="0" dirty="0" smtClean="0"/>
                        <a:t>¿Qué pueden hacer los ciudadanos?</a:t>
                      </a:r>
                      <a:endParaRPr lang="es-MX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0" dirty="0" smtClean="0"/>
                        <a:t>Participando y manifestando sus necesidades ante las autoridades correspondientes, dicho documento es de práctica inmediata, pero es sujeto de adecuaciones periódicas en base a las aportaciones y necesidades de la población.</a:t>
                      </a:r>
                      <a:endParaRPr lang="es-MX" b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3" descr="C:\Users\tesoreriaa\Downloads\LOGO OCT.2024\LOGO_VENADO_BISEL_TRAZO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16" y="27725"/>
            <a:ext cx="2932975" cy="121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5 Imagen" descr="26 mil vectores de stock y arte vectorial de Health care system logo |  Shutterstock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5" r="3240" b="18026"/>
          <a:stretch/>
        </p:blipFill>
        <p:spPr bwMode="auto">
          <a:xfrm>
            <a:off x="7775848" y="688069"/>
            <a:ext cx="1368152" cy="12241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7 Imagen" descr="Mecanismos de Participación Ciudadana | Dejusticia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66" y="4048125"/>
            <a:ext cx="3686175" cy="123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8 Imagen" descr="GASTO PÚBLICO CON ENFOQUE DE DERECHOS, DEL PAPEL A LA REALIDAD – Revista  d'interes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766" y="1276253"/>
            <a:ext cx="1924050" cy="11010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24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7209674"/>
              </p:ext>
            </p:extLst>
          </p:nvPr>
        </p:nvGraphicFramePr>
        <p:xfrm>
          <a:off x="107504" y="1264672"/>
          <a:ext cx="8208912" cy="55933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964384"/>
                <a:gridCol w="2244528"/>
              </a:tblGrid>
              <a:tr h="432048">
                <a:tc>
                  <a:txBody>
                    <a:bodyPr/>
                    <a:lstStyle/>
                    <a:p>
                      <a:r>
                        <a:rPr lang="es-MX" dirty="0" smtClean="0"/>
                        <a:t>CONCEPTO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smtClean="0"/>
                        <a:t>INGRESO ESTIMADO </a:t>
                      </a:r>
                      <a:endParaRPr lang="es-MX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Impuestos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3,500,000.00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Cuotas y Aportaciones de seguridad social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0.00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Contribuciones de mejoras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0.00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Derechos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4,030,000.00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Productos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100,000.00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Aprovechamientos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400,000.00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Ingresos por Venta de Bienes, Prestación de Servicios y Otros Ingresos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115,000.00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Participaciones, Aportaciones, Convenios, Incentivos Derivados de la Colaboración Fiscal y Fondos Distintos de Aportaciones 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89,873,908.86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Transferencias, Asignaciones, Subsidios y Subvenciones, y Pensiones y Jubilaciones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0.00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Ingresos derivados de Financiamientos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0.00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b="1" dirty="0" smtClean="0"/>
                        <a:t>TOTAL</a:t>
                      </a:r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 smtClean="0"/>
                        <a:t>$98,018,908.86</a:t>
                      </a:r>
                      <a:endParaRPr lang="es-MX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3" descr="C:\Users\tesoreriaa\Downloads\LOGO OCT.2024\LOGO_VENADO_BISEL_TRAZO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16" y="27725"/>
            <a:ext cx="2932975" cy="121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63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</TotalTime>
  <Words>538</Words>
  <Application>Microsoft Office PowerPoint</Application>
  <PresentationFormat>Presentación en pantalla (4:3)</PresentationFormat>
  <Paragraphs>54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Adyacencia</vt:lpstr>
      <vt:lpstr>NORMA PARA LA DIFUSIÓN A LA CIUDADANÍA DE LA LEY DE INGRESOS Y DEL PRESUPUESTO DE EGRESOS</vt:lpstr>
      <vt:lpstr>FUNDAMENTO LEGAL</vt:lpstr>
      <vt:lpstr>ESTRUCTURA Y CONTENIDO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 PARA LA DIFUSIÓN A LA CIUDADANÍA DE LA LEY DE INGRESOS Y DEL PRESUPUESTO DE EGRESOS.</dc:title>
  <dc:creator>tesoreriaa</dc:creator>
  <cp:lastModifiedBy>tesoreriaa</cp:lastModifiedBy>
  <cp:revision>24</cp:revision>
  <dcterms:created xsi:type="dcterms:W3CDTF">2026-05-20T17:25:57Z</dcterms:created>
  <dcterms:modified xsi:type="dcterms:W3CDTF">2026-05-22T15:54:43Z</dcterms:modified>
</cp:coreProperties>
</file>